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8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UMBRA STUDIO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182880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4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Workflow Redesign</a:t>
            </a:r>
            <a:endParaRPr lang="en-US" sz="4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4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the Agentic Era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3566160"/>
            <a:ext cx="5029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rebuild workflows around agents.</a:t>
            </a:r>
            <a:endParaRPr lang="en-US" sz="14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strategy. Not pilots. Working systems.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45720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A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umbra.press/studio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MORE PROOF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Transit + Radiohead Community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640080" y="1737360"/>
            <a:ext cx="3794760" cy="228600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745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 — Automated Press Bureau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194560"/>
            <a:ext cx="3429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PR and playlist outreach for independent artists. Agents handle outlet matching, pitch generation, and follow-up scheduling. Humans review before send. Pattern: outbound service ops — agents target, draft, and follow up; human closes.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709160" y="1737360"/>
            <a:ext cx="3794760" cy="228600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92040" y="18745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Radiohead Community — Social at Scale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92040" y="2194560"/>
            <a:ext cx="3429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281K Instagram followers, managed by one operator with an agentic content pipeline. Automated scheduling, caption drafting, and engagement analysis. Pattern: social ops running lean without losing voice authenticity.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429768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200" i="1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engagement adds to the pattern library. Each new client benefits from what was learned on the last one. Studio gets better with every sprint.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RIGHT FIT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the Lighthouse Sprint is for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640080" y="1737360"/>
            <a:ext cx="3794760" cy="256032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745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Fit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194560"/>
            <a:ext cx="34290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Mid-market organizations (100–2,000 employees) with document-heavy, repeatable workflows that are burning time and headcount on work agents should be doing.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Industries: insurance, financial services, healthcare ops, professional services, legal ops, content operations.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709160" y="1737360"/>
            <a:ext cx="3794760" cy="256032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92040" y="18745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Fit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92040" y="2194560"/>
            <a:ext cx="34290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looking for chatbot implementations, RAG-only projects, or AI strategy without a specific workflow to redesign.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work with operators looking for outcomes — not early adopters looking for experiments.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44805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A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Typical buyer: VP Operations, VP Process Improvement, Chief of Staff, Head of Digital Transformation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ENGAGEMENT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 &amp; Pricing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640080" y="1737360"/>
            <a:ext cx="2560320" cy="274320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Only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219456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weeks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22960" y="256032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 only — assessment and baseline. Standalone value if we stop here.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22960" y="37490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Starting at $15K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474720" y="1737360"/>
            <a:ext cx="2560320" cy="2743200"/>
          </a:xfrm>
          <a:prstGeom prst="rect">
            <a:avLst/>
          </a:prstGeom>
          <a:solidFill>
            <a:srgbClr val="0D1526"/>
          </a:solidFill>
          <a:ln w="19050">
            <a:solidFill>
              <a:srgbClr val="1A8A3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0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Sprint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57600" y="219456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6–10 weeks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657600" y="256032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four stages. One workflow, end-to-end. Fixed fee, outcome-tied.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657600" y="37490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$75–200K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309360" y="1737360"/>
            <a:ext cx="2560320" cy="274320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92240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Extended Sprint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92240" y="219456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10–16 weeks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492240" y="256032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workflows, multi-system integrations, regulated industries.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92240" y="37490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Scoped per engagement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0080" y="46634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000" i="1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fee. Outcome-tied. If the measurable outcome doesn't beat the baseline, the pricing structure reflects that.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TEAM · FORWARD DEPLOYED ENGINEERING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Umbra Group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Umbra Studio is the consulting arm of Umbra Group — a holding company operating four agentic properties across media, music, and community. Founded and led by Abe Saca.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2743200"/>
            <a:ext cx="7863840" cy="68580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8346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DF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Sprint Lead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834640" y="283464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Owns the engagement end-to-end. Runs discovery, presents at gates, manages client relationship.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" y="3520440"/>
            <a:ext cx="7863840" cy="68580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3611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DF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Engineer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834640" y="361188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Builds, tests, and deploys the agentic workflows. Owns technical implementation from Redesign through Handoff.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" y="4297680"/>
            <a:ext cx="7863840" cy="68580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43891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DF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Architect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834640" y="438912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Designs and implements monitoring, alerting, audit trail, escalation, override, and rollback.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8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UMBRA STUDIO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1828800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4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talk about</a:t>
            </a:r>
            <a:endParaRPr lang="en-US" sz="44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4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workflow.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329184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4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minutes. No deck. No pitch. Just an honest conversation about whether the workflow you're dealing with is one we can rebuild.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42976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abe@umbra.press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46177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A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umbra.press/studio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PROBLEM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Gen AI Paradox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640080" y="1920240"/>
            <a:ext cx="1828800" cy="146304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0574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~80%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777240" y="2743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companies have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deployed AI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606040" y="1920240"/>
            <a:ext cx="1828800" cy="146304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06040" y="20574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~80%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2743200" y="2743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no meaningful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earnings impact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0" y="1920240"/>
            <a:ext cx="1828800" cy="146304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0" y="20574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21%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4709160" y="2743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redesigned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workflows around AI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0080" y="3657600"/>
            <a:ext cx="54864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organizations bolt agents onto legacy processes. The workflows don't change — so the outcomes don't change. The problem isn't the technology. It's how it's deployed.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0080" y="46634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4A5A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Source: McKinsey Global Survey on AI, 2024–2025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OUR APPROACH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redesign workflows, not implement tools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Umbra Studio takes one workflow at a time and rebuilds it from scratch — with agents carrying the operational load, humans supervising from above the loop, and a governance wrapper that makes it production-grade.</a:t>
            </a:r>
            <a:endParaRPr lang="en-US" sz="1300" dirty="0"/>
          </a:p>
          <a:p>
            <a:pPr indent="0" marL="0">
              <a:lnSpc>
                <a:spcPct val="160000"/>
              </a:lnSpc>
              <a:buNone/>
            </a:pPr>
            <a:endParaRPr lang="en-US" sz="13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output is a working system your team can run without us. Not a strategy deck. Not a proof of concept. A deployed, measured, handed-over operation.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217920" y="1737360"/>
            <a:ext cx="2560320" cy="96012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Workflows, Not Tools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0" y="21945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don't bolt AI onto legacy processes. If the workflow doesn't change, the engagement doesn't start.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217920" y="2788920"/>
            <a:ext cx="2560320" cy="96012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29260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Above the Loop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0" y="32461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Humans supervise and make judgment calls. They don't bottleneck the execution path.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17920" y="3840480"/>
            <a:ext cx="2560320" cy="96012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39776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or Nothing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0" y="42976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ship working systems. If it doesn't run in production and beat the baseline, it doesn't count.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METHOD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Lighthouse Sprint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fixed-fee, outcome-tied engagement. 6 to 10 weeks. One workflow, end-to-end. Four stages, each ending with a quality gate.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2560320"/>
            <a:ext cx="1920240" cy="219456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6517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77240" y="3017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3383280"/>
            <a:ext cx="1645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95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the current workflow. Stopwatch every step. Quantify every bottleneck. Go/no-go decision.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0" y="2560320"/>
            <a:ext cx="1920240" cy="219456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880360" y="26517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2880360" y="3017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Redesign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880360" y="3383280"/>
            <a:ext cx="1645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95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 the new workflow. Classify every task. Design the governance layer. Client approves before code.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846320" y="2560320"/>
            <a:ext cx="1920240" cy="219456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83480" y="26517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4983480" y="3017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&amp; Deploy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83480" y="3383280"/>
            <a:ext cx="1645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95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agents into production. Weekly demos. Governance wrapper. Monitoring from day one.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949440" y="2560320"/>
            <a:ext cx="1920240" cy="219456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086600" y="26517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7086600" y="3017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Handoff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86600" y="3383280"/>
            <a:ext cx="1645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95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the team. Hand over governance. Measure outcomes against baseline. Extract patterns.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STAGE 01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Discovery — Map the Friction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embed with the team that owns the workflow. We time every step, document every handoff, and identify the decision points where agents can replace waiting.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743200"/>
            <a:ext cx="5029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70000"/>
              </a:lnSpc>
              <a:buSzPct val="100000"/>
              <a:buChar char="•"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Audit — complete map with time and cost data per step</a:t>
            </a:r>
            <a:endParaRPr lang="en-US" sz="1100" dirty="0"/>
          </a:p>
          <a:p>
            <a:pPr marL="342900" indent="-342900">
              <a:lnSpc>
                <a:spcPct val="170000"/>
              </a:lnSpc>
              <a:buSzPct val="100000"/>
              <a:buChar char="•"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Metrics — cycle time, throughput, error rate, cost-per-unit</a:t>
            </a:r>
            <a:endParaRPr lang="en-US" sz="1100" dirty="0"/>
          </a:p>
          <a:p>
            <a:pPr marL="342900" indent="-342900">
              <a:lnSpc>
                <a:spcPct val="170000"/>
              </a:lnSpc>
              <a:buSzPct val="100000"/>
              <a:buChar char="•"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Report — findings, bottleneck ranking, redesign hypotheses</a:t>
            </a:r>
            <a:endParaRPr lang="en-US" sz="1100" dirty="0"/>
          </a:p>
          <a:p>
            <a:pPr marL="342900" indent="-342900">
              <a:lnSpc>
                <a:spcPct val="170000"/>
              </a:lnSpc>
              <a:buSzPct val="100000"/>
              <a:buChar char="•"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 1: Go/No-Go — honest assessment. If it's not a fit, we say so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217920" y="1737360"/>
            <a:ext cx="2560320" cy="3017520"/>
          </a:xfrm>
          <a:prstGeom prst="rect">
            <a:avLst/>
          </a:prstGeom>
          <a:solidFill>
            <a:srgbClr val="0D1526"/>
          </a:solidFill>
          <a:ln w="12700">
            <a:solidFill>
              <a:srgbClr val="1A8A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0" y="192024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 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0" y="2286000"/>
            <a:ext cx="21945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Discovery exit ramp. If the workflow isn't a fit for agentic redesign, you get the report and baseline as standalone deliverables. No sunk cost, no pressure to continue.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STAGES 02–03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Redesign &amp; Build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640080" y="1737360"/>
            <a:ext cx="3794760" cy="164592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745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Redesign — Draw the New Workflow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194560"/>
            <a:ext cx="3429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task is classified: fully autonomous, agent-initiated/human-approved, human-led, or human-only. The governance gates are designed before code ships. Your team reviews the blueprint.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709160" y="1737360"/>
            <a:ext cx="3794760" cy="164592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92040" y="18745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— Ship to Production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92040" y="2194560"/>
            <a:ext cx="3429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sprint cadence with Friday demos. Agents built incrementally, tested against baseline metrics. Governance wrapper (monitoring, alerting, audit trail, escalation, override, rollback) ships with every agent.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40080" y="3657600"/>
            <a:ext cx="7863840" cy="54864"/>
          </a:xfrm>
          <a:prstGeom prst="rect">
            <a:avLst/>
          </a:prstGeom>
          <a:solidFill>
            <a:srgbClr val="1A8A3D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3840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GOVERNANCE IS NOT OPTIONAL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" y="416052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deployed agent ships with: monitoring · alerting · audit trail · escalation paths · human override · rollback capability. No exceptions.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STAGE 04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Handoff — Your Team Runs It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Handoff means independence. If your team can't operate the system without us, the handoff failed. Dependency is a design flaw, not a revenue strategy.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743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70000"/>
              </a:lnSpc>
              <a:buSzPct val="100000"/>
              <a:buChar char="•"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training — your team can manage day-to-day operations</a:t>
            </a:r>
            <a:endParaRPr lang="en-US" sz="1100" dirty="0"/>
          </a:p>
          <a:p>
            <a:pPr marL="342900" indent="-342900">
              <a:lnSpc>
                <a:spcPct val="170000"/>
              </a:lnSpc>
              <a:buSzPct val="100000"/>
              <a:buChar char="•"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manual + governance runbook — complete documentation</a:t>
            </a:r>
            <a:endParaRPr lang="en-US" sz="1100" dirty="0"/>
          </a:p>
          <a:p>
            <a:pPr marL="342900" indent="-342900">
              <a:lnSpc>
                <a:spcPct val="170000"/>
              </a:lnSpc>
              <a:buSzPct val="100000"/>
              <a:buChar char="•"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report — quantified before/after against baseline</a:t>
            </a:r>
            <a:endParaRPr lang="en-US" sz="1100" dirty="0"/>
          </a:p>
          <a:p>
            <a:pPr marL="342900" indent="-342900">
              <a:lnSpc>
                <a:spcPct val="170000"/>
              </a:lnSpc>
              <a:buSzPct val="100000"/>
              <a:buChar char="•"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 library contributions — reusable components for your next workflow</a:t>
            </a:r>
            <a:endParaRPr lang="en-US" sz="1100" dirty="0"/>
          </a:p>
          <a:p>
            <a:pPr marL="342900" indent="-342900">
              <a:lnSpc>
                <a:spcPct val="170000"/>
              </a:lnSpc>
              <a:buSzPct val="100000"/>
              <a:buChar char="•"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support window — post-handoff email/Slack support included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217920" y="1737360"/>
            <a:ext cx="2560320" cy="1280160"/>
          </a:xfrm>
          <a:prstGeom prst="rect">
            <a:avLst/>
          </a:prstGeom>
          <a:solidFill>
            <a:srgbClr val="0D1526"/>
          </a:solidFill>
          <a:ln w="12700">
            <a:solidFill>
              <a:srgbClr val="1A8A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0" y="18288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MEASURE</a:t>
            </a:r>
            <a:endParaRPr lang="en-US" sz="900" dirty="0"/>
          </a:p>
          <a:p>
            <a:pPr indent="0" marL="0">
              <a:buNone/>
            </a:pPr>
            <a:r>
              <a:rPr lang="en-US" sz="900" spc="3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EVERYTHING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0" y="2331720"/>
            <a:ext cx="21945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before. Measure after. If we don't beat the numbers, you'll know — because the outcome report makes it explicit.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US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sell what we run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pattern in our library has been stress-tested on our own commercial properties. We're not consultants who advise — we're operators who build, deploy, and run agentic workflows on our own products every day.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2834640"/>
            <a:ext cx="1920240" cy="201168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92608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 OPS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Indietheka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77240" y="3520440"/>
            <a:ext cx="1645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9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Indie music digital media. 10-agent editorial pipeline — 300+ invocations/week, 14 reusable patterns. One operator.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743200" y="2834640"/>
            <a:ext cx="1920240" cy="201168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880360" y="292608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 OPS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2880360" y="32004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880360" y="3520440"/>
            <a:ext cx="1645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9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press &amp; promotion bureau for independent artists. Agent-driven outreach.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846320" y="2834640"/>
            <a:ext cx="1920240" cy="201168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83480" y="292608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SOCIAL OPS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4983480" y="32004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Radiohead Community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83480" y="3520440"/>
            <a:ext cx="1645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9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281K Instagram followers. Content pipeline + scheduling managed by one person.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949440" y="2834640"/>
            <a:ext cx="1920240" cy="201168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086600" y="292608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COMMUNITY OPS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7086600" y="32004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Orbit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086600" y="3520440"/>
            <a:ext cx="1645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50000"/>
              </a:lnSpc>
              <a:buNone/>
            </a:pPr>
            <a:r>
              <a:rPr lang="en-US" sz="9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Fan-owned community platform. Agent-powered moderation and engagement at scale.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06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4DFF7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CASE STUDY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400" i="1" dirty="0">
                <a:solidFill>
                  <a:srgbClr val="F2F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Indietheka — 10 Agents, 7× Throughput, 14 Reusable Patterns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640080" y="1920240"/>
            <a:ext cx="1828800" cy="146304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0574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7x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777240" y="2743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Publication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throughput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606040" y="1920240"/>
            <a:ext cx="1828800" cy="146304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06040" y="20574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90%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2743200" y="2743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editorial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0" y="1920240"/>
            <a:ext cx="1828800" cy="146304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0" y="20574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4709160" y="2743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537960" y="1920240"/>
            <a:ext cx="1828800" cy="1463040"/>
          </a:xfrm>
          <a:prstGeom prst="rect">
            <a:avLst/>
          </a:prstGeom>
          <a:solidFill>
            <a:srgbClr val="080C14"/>
          </a:solidFill>
          <a:ln w="6350">
            <a:solidFill>
              <a:srgbClr val="1E2A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37960" y="20574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4DFF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14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6675120" y="27432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Reusable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40080" y="3657600"/>
            <a:ext cx="78638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60000"/>
              </a:lnSpc>
              <a:buNone/>
            </a:pPr>
            <a:r>
              <a:rPr lang="en-US" sz="1100" dirty="0">
                <a:solidFill>
                  <a:srgbClr val="A8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one-person editorial team running a Spanish-language indie music outlet. Before: manual sourcing, writing, publishing, and distribution. After: a ten-agent pipeline covering content ingestion, editorial review, WordPress publishing, cross-platform distribution, Spotify playlist curation, SEO gap analysis, album reviews, weekly recap carousels, and editorial calendar management. 14 reusable patterns extracted. 300+ agent invocations per week. One operator.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Umbra Studio — Workflow Redesign for the Agentic Era</dc:title>
  <dc:subject>PptxGenJS Presentation</dc:subject>
  <dc:creator>Umbra Studio</dc:creator>
  <cp:lastModifiedBy>Umbra Studio</cp:lastModifiedBy>
  <cp:revision>1</cp:revision>
  <dcterms:created xsi:type="dcterms:W3CDTF">2026-04-17T06:00:30Z</dcterms:created>
  <dcterms:modified xsi:type="dcterms:W3CDTF">2026-04-17T06:00:30Z</dcterms:modified>
</cp:coreProperties>
</file>